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2"/>
  </p:notesMasterIdLst>
  <p:handoutMasterIdLst>
    <p:handoutMasterId r:id="rId53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874" r:id="rId21"/>
    <p:sldId id="2147468696" r:id="rId22"/>
    <p:sldId id="2147468699" r:id="rId23"/>
    <p:sldId id="2147468706" r:id="rId24"/>
    <p:sldId id="2147468700" r:id="rId25"/>
    <p:sldId id="2147468708" r:id="rId26"/>
    <p:sldId id="2147468701" r:id="rId27"/>
    <p:sldId id="2147468702" r:id="rId28"/>
    <p:sldId id="2147468703" r:id="rId29"/>
    <p:sldId id="2147469881" r:id="rId30"/>
    <p:sldId id="2147468707" r:id="rId31"/>
    <p:sldId id="2076138258" r:id="rId32"/>
    <p:sldId id="2147469886" r:id="rId33"/>
    <p:sldId id="2147469896" r:id="rId34"/>
    <p:sldId id="2147469887" r:id="rId35"/>
    <p:sldId id="2147469888" r:id="rId36"/>
    <p:sldId id="2147469889" r:id="rId37"/>
    <p:sldId id="2147469890" r:id="rId38"/>
    <p:sldId id="2147469891" r:id="rId39"/>
    <p:sldId id="2147469898" r:id="rId40"/>
    <p:sldId id="2147469897" r:id="rId41"/>
    <p:sldId id="2147469899" r:id="rId42"/>
    <p:sldId id="2147469900" r:id="rId43"/>
    <p:sldId id="2147469880" r:id="rId44"/>
    <p:sldId id="2076138257" r:id="rId45"/>
    <p:sldId id="2147469865" r:id="rId46"/>
    <p:sldId id="2147469864" r:id="rId47"/>
    <p:sldId id="2147469878" r:id="rId48"/>
    <p:sldId id="2147469863" r:id="rId49"/>
    <p:sldId id="2147469883" r:id="rId50"/>
    <p:sldId id="207613823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- Scott &amp; Laura - Intros" id="{38B656EC-D568-4EF7-8842-9FA1AE1192C9}">
          <p14:sldIdLst>
            <p14:sldId id="2076138237"/>
          </p14:sldIdLst>
        </p14:section>
        <p14:section name="Context - Scott" id="{E518F4CA-05CE-44C1-A0F6-813AECFC7FDA}">
          <p14:sldIdLst>
            <p14:sldId id="2147469893"/>
            <p14:sldId id="2147469895"/>
          </p14:sldIdLst>
        </p14:section>
        <p14:section name="So What? - Laura" id="{52C95720-8240-4825-BE0E-93FF8423125A}">
          <p14:sldIdLst>
            <p14:sldId id="2147469882"/>
          </p14:sldIdLst>
        </p14:section>
        <p14:section name="Agenda - Scott" id="{82BFF96B-6F92-4676-A990-CF72A7BAECE2}">
          <p14:sldIdLst>
            <p14:sldId id="2051"/>
          </p14:sldIdLst>
        </p14:section>
        <p14:section name="Power BI integration in Power Apps - Laura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</p14:sldIdLst>
        </p14:section>
        <p14:section name="Solutions Awareness - Scott" id="{5BC7DB25-39B3-4A38-8C9A-09ED21A6AC74}">
          <p14:sldIdLst>
            <p14:sldId id="2147469885"/>
            <p14:sldId id="2076138731"/>
          </p14:sldIdLst>
        </p14:section>
        <p14:section name="Reporting options on Dataverse data - Scott" id="{7F3F45DE-A302-4889-8ABE-AEF269A08FDC}">
          <p14:sldIdLst>
            <p14:sldId id="2076138252"/>
            <p14:sldId id="2147469877"/>
          </p14:sldIdLst>
        </p14:section>
        <p14:section name="Connecting Power BI to Dataverse - Laura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 - Scott" id="{C42D230E-8CF0-49A9-97D8-447504B614C8}">
          <p14:sldIdLst>
            <p14:sldId id="2147469886"/>
            <p14:sldId id="2147469896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 - Barely Mentioned by Scott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 - Pointer to Evaluation - Laura and Scott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0D0D0D"/>
    <a:srgbClr val="4472C4"/>
    <a:srgbClr val="2F528F"/>
    <a:srgbClr val="DDDDDD"/>
    <a:srgbClr val="203864"/>
    <a:srgbClr val="2C4678"/>
    <a:srgbClr val="50E6FF"/>
    <a:srgbClr val="323F60"/>
    <a:srgbClr val="EAE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AE785-D93E-44FB-A75E-D644F22E42C3}" v="14" dt="2022-03-08T09:45:19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9" autoAdjust="0"/>
    <p:restoredTop sz="86430" autoAdjust="0"/>
  </p:normalViewPr>
  <p:slideViewPr>
    <p:cSldViewPr snapToGrid="0">
      <p:cViewPr varScale="1">
        <p:scale>
          <a:sx n="55" d="100"/>
          <a:sy n="55" d="100"/>
        </p:scale>
        <p:origin x="357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116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Options for Connecting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F4994737-F5AC-4947-B7AF-6C0D294F666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Setup of Synapse Link</a:t>
          </a:r>
        </a:p>
      </dgm:t>
    </dgm:pt>
    <dgm:pt modelId="{9EA6F8DE-FF1F-4AD1-9B1E-BE983426EC38}" type="parTrans" cxnId="{F63494CE-2051-49B5-868E-9C5EEBC64457}">
      <dgm:prSet/>
      <dgm:spPr/>
      <dgm:t>
        <a:bodyPr/>
        <a:lstStyle/>
        <a:p>
          <a:endParaRPr lang="en-US"/>
        </a:p>
      </dgm:t>
    </dgm:pt>
    <dgm:pt modelId="{760AF872-27CC-403D-913B-5753CC2C575B}" type="sibTrans" cxnId="{F63494CE-2051-49B5-868E-9C5EEBC64457}">
      <dgm:prSet/>
      <dgm:spPr/>
      <dgm:t>
        <a:bodyPr/>
        <a:lstStyle/>
        <a:p>
          <a:endParaRPr lang="en-US"/>
        </a:p>
      </dgm:t>
    </dgm:pt>
    <dgm:pt modelId="{7E2EADD6-4041-44A8-8B57-CE7AAC31AC0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Best Practices</a:t>
          </a:r>
        </a:p>
      </dgm:t>
    </dgm:pt>
    <dgm:pt modelId="{409E8750-9C3E-4BC3-B89D-33CA261D4B66}" type="parTrans" cxnId="{C7B39FAA-33F2-451D-A979-50C5C5DA5695}">
      <dgm:prSet/>
      <dgm:spPr/>
      <dgm:t>
        <a:bodyPr/>
        <a:lstStyle/>
        <a:p>
          <a:endParaRPr lang="en-US"/>
        </a:p>
      </dgm:t>
    </dgm:pt>
    <dgm:pt modelId="{88EC2623-909C-4988-A2EC-2590C0868EDC}" type="sibTrans" cxnId="{C7B39FAA-33F2-451D-A979-50C5C5DA5695}">
      <dgm:prSet/>
      <dgm:spPr/>
      <dgm:t>
        <a:bodyPr/>
        <a:lstStyle/>
        <a:p>
          <a:endParaRPr lang="en-US"/>
        </a:p>
      </dgm:t>
    </dgm:pt>
    <dgm:pt modelId="{DD2EB534-0BFB-4E37-999A-A6932BC2161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Best Practice Example</a:t>
          </a:r>
        </a:p>
      </dgm:t>
    </dgm:pt>
    <dgm:pt modelId="{5E2A655D-F524-41DB-A20A-9AE97F74E4B2}" type="parTrans" cxnId="{685E1173-E511-44E1-A06A-49C8F3C51ED1}">
      <dgm:prSet/>
      <dgm:spPr/>
      <dgm:t>
        <a:bodyPr/>
        <a:lstStyle/>
        <a:p>
          <a:endParaRPr lang="en-US"/>
        </a:p>
      </dgm:t>
    </dgm:pt>
    <dgm:pt modelId="{E63CE8C9-79F1-44D7-96A7-FA6C34E6D04F}" type="sibTrans" cxnId="{685E1173-E511-44E1-A06A-49C8F3C51ED1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4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4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4">
        <dgm:presLayoutVars>
          <dgm:bulletEnabled val="1"/>
        </dgm:presLayoutVars>
      </dgm:prSet>
      <dgm:spPr/>
    </dgm:pt>
    <dgm:pt modelId="{B1C9ACE7-57F1-4A73-BC3E-D6EF491D96B7}" type="pres">
      <dgm:prSet presAssocID="{FB2FCBDB-1EDF-4E66-977C-4DCC3414305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1FCD91E-64F2-4454-B0E4-0B9D67500CC9}" type="pres">
      <dgm:prSet presAssocID="{FB2FCBDB-1EDF-4E66-977C-4DCC34143052}" presName="childText" presStyleLbl="revTx" presStyleIdx="3" presStyleCnt="4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752321C-B9A2-499E-97CC-6E9D5DFAE791}" type="presOf" srcId="{F4994737-F5AC-4947-B7AF-6C0D294F666E}" destId="{A1FCD91E-64F2-4454-B0E4-0B9D67500CC9}" srcOrd="0" destOrd="0" presId="urn:microsoft.com/office/officeart/2005/8/layout/vList2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6FB68834-D02E-4C13-A201-E69B2975F9BA}" type="presOf" srcId="{DD2EB534-0BFB-4E37-999A-A6932BC2161A}" destId="{A1FCD91E-64F2-4454-B0E4-0B9D67500CC9}" srcOrd="0" destOrd="1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685E1173-E511-44E1-A06A-49C8F3C51ED1}" srcId="{FB2FCBDB-1EDF-4E66-977C-4DCC34143052}" destId="{DD2EB534-0BFB-4E37-999A-A6932BC2161A}" srcOrd="1" destOrd="0" parTransId="{5E2A655D-F524-41DB-A20A-9AE97F74E4B2}" sibTransId="{E63CE8C9-79F1-44D7-96A7-FA6C34E6D04F}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058660A8-98EF-4C8D-A57C-962BA4E25DC3}" type="presOf" srcId="{7E2EADD6-4041-44A8-8B57-CE7AAC31AC04}" destId="{FFBC07C7-CE82-4170-A8A6-97D20F61AFCC}" srcOrd="0" destOrd="1" presId="urn:microsoft.com/office/officeart/2005/8/layout/vList2"/>
    <dgm:cxn modelId="{C7B39FAA-33F2-451D-A979-50C5C5DA5695}" srcId="{1DD11958-7882-4ADE-B4F4-8AF62D3E04EF}" destId="{7E2EADD6-4041-44A8-8B57-CE7AAC31AC04}" srcOrd="1" destOrd="0" parTransId="{409E8750-9C3E-4BC3-B89D-33CA261D4B66}" sibTransId="{88EC2623-909C-4988-A2EC-2590C0868EDC}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F63494CE-2051-49B5-868E-9C5EEBC64457}" srcId="{FB2FCBDB-1EDF-4E66-977C-4DCC34143052}" destId="{F4994737-F5AC-4947-B7AF-6C0D294F666E}" srcOrd="0" destOrd="0" parTransId="{9EA6F8DE-FF1F-4AD1-9B1E-BE983426EC38}" sibTransId="{760AF872-27CC-403D-913B-5753CC2C575B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3DBE36E3-E448-4992-BD53-021E17D02714}" type="presOf" srcId="{FB2FCBDB-1EDF-4E66-977C-4DCC34143052}" destId="{B1C9ACE7-57F1-4A73-BC3E-D6EF491D96B7}" srcOrd="0" destOrd="0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C8252AE2-AFD9-4E67-95DB-0999A1754388}" type="presParOf" srcId="{46B80207-90B1-4E6E-87F6-7818081C7770}" destId="{B1C9ACE7-57F1-4A73-BC3E-D6EF491D96B7}" srcOrd="6" destOrd="0" presId="urn:microsoft.com/office/officeart/2005/8/layout/vList2"/>
    <dgm:cxn modelId="{AD3BC289-8450-4DE5-9476-1E98E220CD7A}" type="presParOf" srcId="{46B80207-90B1-4E6E-87F6-7818081C7770}" destId="{A1FCD91E-64F2-4454-B0E4-0B9D67500CC9}" srcOrd="7" destOrd="0" presId="urn:microsoft.com/office/officeart/2005/8/layout/vList2"/>
    <dgm:cxn modelId="{40C861A2-B3F5-4C0B-A279-B9FA510EE135}" type="presParOf" srcId="{46B80207-90B1-4E6E-87F6-7818081C7770}" destId="{D6FBD6E0-F8B0-4646-ABB9-8DB5A5BF33B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CAFDA7B2-5941-4AC7-B94E-5C5C40A0D3D9}" type="presParOf" srcId="{81286FC3-404A-49E3-ABA8-3756A892C384}" destId="{5EB699D7-D335-4CEF-B4FE-E5598EAF243D}" srcOrd="8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9" destOrd="0" presId="urn:microsoft.com/office/officeart/2005/8/layout/list1"/>
    <dgm:cxn modelId="{0DD37FDA-1709-41C7-9793-065159572216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94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23417" y="32865"/>
        <a:ext cx="10468766" cy="432866"/>
      </dsp:txXfrm>
    </dsp:sp>
    <dsp:sp modelId="{BD55E28B-52B8-49BB-9325-39203CD0DA76}">
      <dsp:nvSpPr>
        <dsp:cNvPr id="0" name=""/>
        <dsp:cNvSpPr/>
      </dsp:nvSpPr>
      <dsp:spPr>
        <a:xfrm>
          <a:off x="0" y="489148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solidFill>
              <a:schemeClr val="bg1"/>
            </a:solidFill>
          </a:endParaRPr>
        </a:p>
      </dsp:txBody>
      <dsp:txXfrm>
        <a:off x="0" y="489148"/>
        <a:ext cx="10515600" cy="331200"/>
      </dsp:txXfrm>
    </dsp:sp>
    <dsp:sp modelId="{5F9D46CD-F1D5-435E-ABFD-B195D113BB34}">
      <dsp:nvSpPr>
        <dsp:cNvPr id="0" name=""/>
        <dsp:cNvSpPr/>
      </dsp:nvSpPr>
      <dsp:spPr>
        <a:xfrm>
          <a:off x="0" y="8203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23417" y="843765"/>
        <a:ext cx="10468766" cy="432866"/>
      </dsp:txXfrm>
    </dsp:sp>
    <dsp:sp modelId="{4AE36618-AD09-48D6-B3AC-7FDDBBCCD97F}">
      <dsp:nvSpPr>
        <dsp:cNvPr id="0" name=""/>
        <dsp:cNvSpPr/>
      </dsp:nvSpPr>
      <dsp:spPr>
        <a:xfrm>
          <a:off x="0" y="1300048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solidFill>
              <a:schemeClr val="bg1"/>
            </a:solidFill>
          </a:endParaRPr>
        </a:p>
      </dsp:txBody>
      <dsp:txXfrm>
        <a:off x="0" y="1300048"/>
        <a:ext cx="10515600" cy="331200"/>
      </dsp:txXfrm>
    </dsp:sp>
    <dsp:sp modelId="{DBEF0B6F-3E02-48EA-ACFB-FC1B95FF317A}">
      <dsp:nvSpPr>
        <dsp:cNvPr id="0" name=""/>
        <dsp:cNvSpPr/>
      </dsp:nvSpPr>
      <dsp:spPr>
        <a:xfrm>
          <a:off x="0" y="16312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23417" y="1654665"/>
        <a:ext cx="10468766" cy="432866"/>
      </dsp:txXfrm>
    </dsp:sp>
    <dsp:sp modelId="{FFBC07C7-CE82-4170-A8A6-97D20F61AFCC}">
      <dsp:nvSpPr>
        <dsp:cNvPr id="0" name=""/>
        <dsp:cNvSpPr/>
      </dsp:nvSpPr>
      <dsp:spPr>
        <a:xfrm>
          <a:off x="0" y="2110948"/>
          <a:ext cx="10515600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Options for Connecting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Best Practices</a:t>
          </a:r>
        </a:p>
      </dsp:txBody>
      <dsp:txXfrm>
        <a:off x="0" y="2110948"/>
        <a:ext cx="10515600" cy="548550"/>
      </dsp:txXfrm>
    </dsp:sp>
    <dsp:sp modelId="{B1C9ACE7-57F1-4A73-BC3E-D6EF491D96B7}">
      <dsp:nvSpPr>
        <dsp:cNvPr id="0" name=""/>
        <dsp:cNvSpPr/>
      </dsp:nvSpPr>
      <dsp:spPr>
        <a:xfrm>
          <a:off x="0" y="265949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23417" y="2682915"/>
        <a:ext cx="10468766" cy="432866"/>
      </dsp:txXfrm>
    </dsp:sp>
    <dsp:sp modelId="{A1FCD91E-64F2-4454-B0E4-0B9D67500CC9}">
      <dsp:nvSpPr>
        <dsp:cNvPr id="0" name=""/>
        <dsp:cNvSpPr/>
      </dsp:nvSpPr>
      <dsp:spPr>
        <a:xfrm>
          <a:off x="0" y="3139198"/>
          <a:ext cx="10515600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Setup of Synapse Link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Best Practice Example</a:t>
          </a:r>
        </a:p>
      </dsp:txBody>
      <dsp:txXfrm>
        <a:off x="0" y="3139198"/>
        <a:ext cx="10515600" cy="548550"/>
      </dsp:txXfrm>
    </dsp:sp>
    <dsp:sp modelId="{D6FBD6E0-F8B0-4646-ABB9-8DB5A5BF33B1}">
      <dsp:nvSpPr>
        <dsp:cNvPr id="0" name=""/>
        <dsp:cNvSpPr/>
      </dsp:nvSpPr>
      <dsp:spPr>
        <a:xfrm>
          <a:off x="0" y="36877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Resources</a:t>
          </a:r>
        </a:p>
      </dsp:txBody>
      <dsp:txXfrm>
        <a:off x="23417" y="3711165"/>
        <a:ext cx="10468766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9741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Run-time query for current data – real-time-</a:t>
          </a:r>
          <a:r>
            <a:rPr lang="en-US" sz="1600" kern="1200" dirty="0" err="1"/>
            <a:t>ish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Individual user’s own data (security model applies)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Best for targeted datasets &lt;50K rows returned</a:t>
          </a:r>
        </a:p>
      </dsp:txBody>
      <dsp:txXfrm>
        <a:off x="0" y="297410"/>
        <a:ext cx="10515600" cy="1209600"/>
      </dsp:txXfrm>
    </dsp:sp>
    <dsp:sp modelId="{FD2B0668-7B51-4673-B7F9-24386A9B7757}">
      <dsp:nvSpPr>
        <dsp:cNvPr id="0" name=""/>
        <dsp:cNvSpPr/>
      </dsp:nvSpPr>
      <dsp:spPr>
        <a:xfrm>
          <a:off x="525780" y="6125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DirectQuery</a:t>
          </a:r>
        </a:p>
      </dsp:txBody>
      <dsp:txXfrm>
        <a:off x="548837" y="84307"/>
        <a:ext cx="7314806" cy="426206"/>
      </dsp:txXfrm>
    </dsp:sp>
    <dsp:sp modelId="{75A242C3-5E9E-44C1-B987-BD8143272D60}">
      <dsp:nvSpPr>
        <dsp:cNvPr id="0" name=""/>
        <dsp:cNvSpPr/>
      </dsp:nvSpPr>
      <dsp:spPr>
        <a:xfrm>
          <a:off x="0" y="182957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Faster rendering/responsiveness of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Scheduled refreshes of medium-sized datasets &lt;100K rows returned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Incremental refresh is possible if carefully managed</a:t>
          </a:r>
        </a:p>
      </dsp:txBody>
      <dsp:txXfrm>
        <a:off x="0" y="1829570"/>
        <a:ext cx="10515600" cy="1209600"/>
      </dsp:txXfrm>
    </dsp:sp>
    <dsp:sp modelId="{8E5BE7CD-DB44-4EDA-8CFE-BED878330F05}">
      <dsp:nvSpPr>
        <dsp:cNvPr id="0" name=""/>
        <dsp:cNvSpPr/>
      </dsp:nvSpPr>
      <dsp:spPr>
        <a:xfrm>
          <a:off x="525780" y="159341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Import Mode</a:t>
          </a:r>
        </a:p>
      </dsp:txBody>
      <dsp:txXfrm>
        <a:off x="548837" y="1616467"/>
        <a:ext cx="7314806" cy="426206"/>
      </dsp:txXfrm>
    </dsp:sp>
    <dsp:sp modelId="{0CBEE028-BB21-45C4-A174-3FEB36FE1A7F}">
      <dsp:nvSpPr>
        <dsp:cNvPr id="0" name=""/>
        <dsp:cNvSpPr/>
      </dsp:nvSpPr>
      <dsp:spPr>
        <a:xfrm>
          <a:off x="0" y="336173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Enterprise-Scale data source for reporting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Enrichment through 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with Data Warehouse	</a:t>
          </a:r>
        </a:p>
      </dsp:txBody>
      <dsp:txXfrm>
        <a:off x="0" y="3361730"/>
        <a:ext cx="10515600" cy="1209600"/>
      </dsp:txXfrm>
    </dsp:sp>
    <dsp:sp modelId="{DE9B6C1E-EE0D-4B6B-BB4A-402B30D017CE}">
      <dsp:nvSpPr>
        <dsp:cNvPr id="0" name=""/>
        <dsp:cNvSpPr/>
      </dsp:nvSpPr>
      <dsp:spPr>
        <a:xfrm>
          <a:off x="525780" y="312557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Azure Synapse Link for Dataverse</a:t>
          </a:r>
        </a:p>
      </dsp:txBody>
      <dsp:txXfrm>
        <a:off x="548837" y="3148627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3/8/2022 12:40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3/8/2022 12:39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3/8/2022 12:39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3/8/2022 12:39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3/8/2022 12:39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3/8/2022 12:39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3/8/2022 12:39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3/8/2022 12:39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3/8/2022 12:39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4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cs.microsoft.com/en-us/powerapps/maker/data-platform/azure-synapse-link-choices-serverles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5428712"/>
            <a:ext cx="3965540" cy="125344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Laura Graham-Brown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 Architect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HSO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90" y="1553244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9D5632D0-9000-4E74-AAAD-F83E4EACFA78}"/>
              </a:ext>
            </a:extLst>
          </p:cNvPr>
          <p:cNvSpPr txBox="1">
            <a:spLocks/>
          </p:cNvSpPr>
          <p:nvPr/>
        </p:nvSpPr>
        <p:spPr>
          <a:xfrm>
            <a:off x="4801501" y="5381129"/>
            <a:ext cx="3909848" cy="125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CAT, Microsoft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8C3A1538-E783-4DE3-B6DD-7FC557E51C4C}"/>
              </a:ext>
            </a:extLst>
          </p:cNvPr>
          <p:cNvSpPr txBox="1">
            <a:spLocks/>
          </p:cNvSpPr>
          <p:nvPr/>
        </p:nvSpPr>
        <p:spPr>
          <a:xfrm>
            <a:off x="810830" y="4087504"/>
            <a:ext cx="7415514" cy="61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</p:txBody>
      </p:sp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803101"/>
              </p:ext>
            </p:extLst>
          </p:nvPr>
        </p:nvGraphicFramePr>
        <p:xfrm>
          <a:off x="838200" y="1825624"/>
          <a:ext cx="10515600" cy="463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9" y="818984"/>
            <a:ext cx="7688912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via the Power BI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Dataverse Connector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(Direct Query or Import)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aphic 5">
            <a:extLst>
              <a:ext uri="{FF2B5EF4-FFF2-40B4-BE49-F238E27FC236}">
                <a16:creationId xmlns:a16="http://schemas.microsoft.com/office/drawing/2014/main" id="{7ED0BE34-A552-4C04-9CD5-59E39368FE1B}"/>
              </a:ext>
            </a:extLst>
          </p:cNvPr>
          <p:cNvGrpSpPr/>
          <p:nvPr/>
        </p:nvGrpSpPr>
        <p:grpSpPr>
          <a:xfrm>
            <a:off x="9016069" y="2195044"/>
            <a:ext cx="2088431" cy="1602440"/>
            <a:chOff x="7213349" y="2584658"/>
            <a:chExt cx="2088431" cy="160244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0F30DA-804F-46BB-BB8F-1925444A2137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4DA20-A11F-4E4E-9300-80EDF646C550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7A4657-4B36-46E6-9052-DF7525EED26D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5747DC-DBEC-4298-BF50-A3C5E8F90CFF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560127-4EBC-4588-B6B1-CC366A3D5750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941875-3DDE-432C-9AAD-A6BEA345E004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79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-121981"/>
            <a:ext cx="6594812" cy="4248707"/>
          </a:xfrm>
        </p:spPr>
        <p:txBody>
          <a:bodyPr/>
          <a:lstStyle/>
          <a:p>
            <a:r>
              <a:rPr lang="en-US" sz="6600" dirty="0"/>
              <a:t>Azure Synapse Link For Dataverse</a:t>
            </a: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8102" y="1698652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4487BAAA-EBD5-4B2A-83BF-3473026D9D6C}"/>
              </a:ext>
            </a:extLst>
          </p:cNvPr>
          <p:cNvSpPr/>
          <p:nvPr/>
        </p:nvSpPr>
        <p:spPr bwMode="auto">
          <a:xfrm>
            <a:off x="1358732" y="2666830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FCC9E62-11C7-4386-B82B-CB5F1473D5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14D0CF4-C546-1240-AE4C-287BFF7DBC8B}"/>
              </a:ext>
            </a:extLst>
          </p:cNvPr>
          <p:cNvSpPr>
            <a:spLocks noGrp="1"/>
          </p:cNvSpPr>
          <p:nvPr/>
        </p:nvSpPr>
        <p:spPr>
          <a:xfrm>
            <a:off x="389626" y="785681"/>
            <a:ext cx="11336039" cy="4431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7B8C3B-28BA-E242-AFD9-9A7FEA850A98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73EFE7-D842-7D47-8DC5-7A44F951A553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7FEC33-DA3D-6D48-AFFA-0CB0D8C66959}"/>
              </a:ext>
            </a:extLst>
          </p:cNvPr>
          <p:cNvSpPr/>
          <p:nvPr/>
        </p:nvSpPr>
        <p:spPr bwMode="auto">
          <a:xfrm>
            <a:off x="8767061" y="2557771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D1F3E8-7F70-AF4D-AC0E-C8B9952A3289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1" name="TextBox 226">
            <a:extLst>
              <a:ext uri="{FF2B5EF4-FFF2-40B4-BE49-F238E27FC236}">
                <a16:creationId xmlns:a16="http://schemas.microsoft.com/office/drawing/2014/main" id="{C9DA448B-DF6F-4E48-A170-19973989D6D8}"/>
              </a:ext>
            </a:extLst>
          </p:cNvPr>
          <p:cNvSpPr txBox="1"/>
          <p:nvPr/>
        </p:nvSpPr>
        <p:spPr>
          <a:xfrm>
            <a:off x="5870875" y="4469607"/>
            <a:ext cx="16983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33" name="TextBox 238">
            <a:extLst>
              <a:ext uri="{FF2B5EF4-FFF2-40B4-BE49-F238E27FC236}">
                <a16:creationId xmlns:a16="http://schemas.microsoft.com/office/drawing/2014/main" id="{6D42699F-1851-3647-A2EA-9691E4E22FF4}"/>
              </a:ext>
            </a:extLst>
          </p:cNvPr>
          <p:cNvSpPr txBox="1"/>
          <p:nvPr/>
        </p:nvSpPr>
        <p:spPr>
          <a:xfrm>
            <a:off x="10214468" y="3036955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5156D0-FD4B-C345-9B2E-366CF013C554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</p:grpSpPr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139090DE-CB8D-264B-B00C-A12509937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2D1D40F3-8B26-C543-8EB0-731414771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6A8D3F2A-A9FC-F34D-A657-295CFC79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96932B6C-B4AE-A34E-8B99-313A072A4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07B6F061-AFD5-564E-AF4F-99108C2C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3F759519-BA14-524C-83CD-24AC3BE8C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132F2861-8291-CB40-8BA1-3E17F290A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4A1AAD7F-A7D9-E047-974A-6E98CBBD1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F668A738-0489-704B-9CCA-5A8885700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AA9A6CFF-2D29-9F4E-BC32-FF0C79003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00C883C-CF57-7845-9138-E239587C3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B75EBDFA-76F5-B443-ACA4-7350E74E8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4D9A1FBD-AD80-194D-9242-8F5643192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8E4AD65D-A947-C240-998F-37618C6D5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4D2CEE8A-AF30-A649-9831-EC2D3DC06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178CB077-5289-E043-90D7-AA00C1702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A995B0FC-F9AF-B34F-9676-139CB11B9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F18A5F55-1538-6D46-B577-4DAB4241F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TextBox 320">
            <a:extLst>
              <a:ext uri="{FF2B5EF4-FFF2-40B4-BE49-F238E27FC236}">
                <a16:creationId xmlns:a16="http://schemas.microsoft.com/office/drawing/2014/main" id="{9B326211-6906-554C-ABEA-4BF515FDB45A}"/>
              </a:ext>
            </a:extLst>
          </p:cNvPr>
          <p:cNvSpPr txBox="1"/>
          <p:nvPr/>
        </p:nvSpPr>
        <p:spPr>
          <a:xfrm>
            <a:off x="2346416" y="3075949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43" name="TextBox 109">
            <a:extLst>
              <a:ext uri="{FF2B5EF4-FFF2-40B4-BE49-F238E27FC236}">
                <a16:creationId xmlns:a16="http://schemas.microsoft.com/office/drawing/2014/main" id="{7AD1FAFA-60B8-6643-A59F-123AD65B0340}"/>
              </a:ext>
            </a:extLst>
          </p:cNvPr>
          <p:cNvSpPr txBox="1"/>
          <p:nvPr/>
        </p:nvSpPr>
        <p:spPr>
          <a:xfrm>
            <a:off x="5054376" y="223292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117" name="Cylinder 116">
            <a:extLst>
              <a:ext uri="{FF2B5EF4-FFF2-40B4-BE49-F238E27FC236}">
                <a16:creationId xmlns:a16="http://schemas.microsoft.com/office/drawing/2014/main" id="{060E1046-9747-417B-85B0-F73548216B7B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119" name="Cylinder 118">
            <a:extLst>
              <a:ext uri="{FF2B5EF4-FFF2-40B4-BE49-F238E27FC236}">
                <a16:creationId xmlns:a16="http://schemas.microsoft.com/office/drawing/2014/main" id="{D2E1AD42-2FC9-42B3-A58F-7D3FCA2C831F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DF15AF6-D7AB-4819-BFF1-ACEF4D5121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BA3483D-EE04-4773-80FC-BA20470F33CC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2E8F333-C0EA-4442-9BCA-818ABA49D6FE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76A70A9-1013-4232-B1F8-0F4816319114}"/>
              </a:ext>
            </a:extLst>
          </p:cNvPr>
          <p:cNvCxnSpPr>
            <a:cxnSpLocks/>
          </p:cNvCxnSpPr>
          <p:nvPr/>
        </p:nvCxnSpPr>
        <p:spPr>
          <a:xfrm>
            <a:off x="7889266" y="3176904"/>
            <a:ext cx="13865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3E460B4-31F7-48DA-A589-44F550F33382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itle 136">
            <a:extLst>
              <a:ext uri="{FF2B5EF4-FFF2-40B4-BE49-F238E27FC236}">
                <a16:creationId xmlns:a16="http://schemas.microsoft.com/office/drawing/2014/main" id="{28E5A367-B859-45AA-AC6E-46BFB9A5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Data Export Service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524C427-7475-419F-A7DD-C978B500EB19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8">
            <a:extLst>
              <a:ext uri="{FF2B5EF4-FFF2-40B4-BE49-F238E27FC236}">
                <a16:creationId xmlns:a16="http://schemas.microsoft.com/office/drawing/2014/main" id="{FFB64259-E6CE-4CC9-A3A9-F1D10990242C}"/>
              </a:ext>
            </a:extLst>
          </p:cNvPr>
          <p:cNvGrpSpPr/>
          <p:nvPr/>
        </p:nvGrpSpPr>
        <p:grpSpPr>
          <a:xfrm>
            <a:off x="1534629" y="2953882"/>
            <a:ext cx="736133" cy="564832"/>
            <a:chOff x="1534629" y="2953882"/>
            <a:chExt cx="736133" cy="56483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72E9B27-A003-4FAA-A8E8-0531DC8C5204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A983451-E25F-4905-BD76-977ABD040116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9610B07-869E-4AF2-B093-7F89566871D7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56644E-0B11-4EBC-A71A-2AC3EDF5AB7E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0EF370-9F19-4E96-9827-7044D6983BC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2264A-4A6D-4BB2-BDF2-CC6590218704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148">
            <a:extLst>
              <a:ext uri="{FF2B5EF4-FFF2-40B4-BE49-F238E27FC236}">
                <a16:creationId xmlns:a16="http://schemas.microsoft.com/office/drawing/2014/main" id="{DE0FD629-B72D-4F7B-A071-E0C03E85CB96}"/>
              </a:ext>
            </a:extLst>
          </p:cNvPr>
          <p:cNvGrpSpPr/>
          <p:nvPr/>
        </p:nvGrpSpPr>
        <p:grpSpPr>
          <a:xfrm>
            <a:off x="9459947" y="2751678"/>
            <a:ext cx="563503" cy="766990"/>
            <a:chOff x="9459947" y="2751678"/>
            <a:chExt cx="563503" cy="76699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2935FC-B65A-47A2-BAA8-F040DC322D2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B9388-C758-462E-ADC5-63C993F4B0A8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23648CC-91C3-4E37-845D-E920837AA6F1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5FD544-5FCA-4320-86D5-61B016F8492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132B18-D081-48D4-93BD-401022AED5C2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122">
            <a:extLst>
              <a:ext uri="{FF2B5EF4-FFF2-40B4-BE49-F238E27FC236}">
                <a16:creationId xmlns:a16="http://schemas.microsoft.com/office/drawing/2014/main" id="{37914E78-E456-44F3-96FC-A192C9F69A12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D5D390-7831-4012-ABB4-38861D8714B5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510948-6E36-4E59-83B4-11E6CD02159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155226-B8D0-4700-89B6-80109A07E0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2FA5BA-0E49-4376-B445-6FD13C20E5A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F24F29-78BC-483E-B079-C37AC2F151D4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628ADF-D12D-44BB-8841-49F7C7FC3FC0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88654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Power Apps Administration Page</a:t>
            </a:r>
          </a:p>
          <a:p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Choose the Storage account and Synapse workspace:</a:t>
            </a:r>
          </a:p>
          <a:p>
            <a:r>
              <a:rPr lang="en-US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>
            <a:normAutofit/>
          </a:bodyPr>
          <a:lstStyle/>
          <a:p>
            <a:r>
              <a:rPr lang="en-US" sz="4400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effectively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201173" y="4412974"/>
            <a:ext cx="11534588" cy="1917283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>
            <a:cxnSpLocks/>
          </p:cNvCxnSpPr>
          <p:nvPr/>
        </p:nvCxnSpPr>
        <p:spPr>
          <a:xfrm flipH="1">
            <a:off x="9179859" y="2727297"/>
            <a:ext cx="862638" cy="243370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‘</a:t>
            </a:r>
            <a:r>
              <a:rPr lang="en-US" dirty="0" err="1"/>
              <a:t>StringMap</a:t>
            </a:r>
            <a:r>
              <a:rPr lang="en-US" dirty="0"/>
              <a:t>’ view to access the “Choice” field Labels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/>
          <a:lstStyle/>
          <a:p>
            <a:r>
              <a:rPr lang="en-US" dirty="0"/>
              <a:t>The auto-created views only return the numeric value associated with ‘Choice’ fields.</a:t>
            </a:r>
          </a:p>
          <a:p>
            <a:r>
              <a:rPr lang="en-US" dirty="0"/>
              <a:t>The corresponding text values are in </a:t>
            </a:r>
            <a:r>
              <a:rPr lang="en-US" dirty="0" err="1"/>
              <a:t>json</a:t>
            </a:r>
            <a:r>
              <a:rPr lang="en-US" dirty="0"/>
              <a:t> metadata files in the export. </a:t>
            </a:r>
          </a:p>
          <a:p>
            <a:r>
              <a:rPr lang="en-US" dirty="0"/>
              <a:t>An easy approach is to create a ‘</a:t>
            </a:r>
            <a:r>
              <a:rPr lang="en-US" dirty="0" err="1"/>
              <a:t>stringmap</a:t>
            </a:r>
            <a:r>
              <a:rPr lang="en-US" dirty="0"/>
              <a:t>’ view to reference in other queries.</a:t>
            </a:r>
          </a:p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choices with serverless SQL pool - Power Apps | Microsoft Docs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8047E-1B47-4939-9105-92F910BA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62" y="398453"/>
            <a:ext cx="5955561" cy="4872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5D9D0E-9313-4991-A1F9-45622F6B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78" y="987425"/>
            <a:ext cx="6065810" cy="49596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8D61D5-C331-4621-A06C-CBBE353A9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42" y="899832"/>
            <a:ext cx="6062634" cy="4959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</a:t>
            </a:r>
            <a:r>
              <a:rPr lang="en-US" sz="2000" dirty="0" err="1"/>
              <a:t>stringmap</a:t>
            </a:r>
            <a:r>
              <a:rPr lang="en-US" sz="2000" dirty="0"/>
              <a:t> view to resolve the choice labels.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6278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" y="-13924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bbW/bOBL+K4KAoruA98AXiaT6rU3bu8M2bS/pbnFY5MOQHMdqZEmQ5KS5ov/9RpKbNI5tuU4cd3ebD4FFUsPhcGYePiT1KfRpXWZw+RqmGD4JnxXF2RSqs0CGozC/WcZRSx7Hcsx4xJRDtMxSq6Js0iKvwyefwgaqU2x+T+sZZK1AKvzjZBRClr2F0/ZpDFmNo7DEqi5yyNL/Yd+Yqppqhp9HIX4ss6KCVuRxAw22Ys+pOT2TKvwfrV7gmvQcj9E1fekRlkXVzJ+9A2UANChN+klmtBf0Tt3XdmoOt2877RQ7KPIG0pwUaMswih1oPk6MSDTTTMpYteXjNGvmTezli49lReMma1yWrfme+nPIHfqwG1yFdT+WT+FBkc2m3a8XN8qPi1nl8AjHXVXepM0liXlTtkrPcnoKXhYVOqib4Kn/MKubKeZN+JmM97YqyLRd81VNJsXFQYVkWB8+YZ9PqKRO89NsPg/XA3/XK19nqcOqnWX7gezVDXGKNMvtj1Mkw7Qv0WDLvusU62uD3Pz1+5dZFKPwZVVMu9fmbjemHjYe6SjslSP1R+H7CVbYiaKp8mlzZdtpCVVaLz79mubtwEfhKxw3G09C/9DpuaGZj9LTSSf/Vdr0NiIDQDZrhbDn1IT+Trp/o9BDA0tsmM/I0KmjKKg6Sdj51RqJo3BaeBxo+vi4m+7HVyp8CSca1IevYqRrX88N++B+etINR8vE8lgLrZhE6w0Ixtq+1nosdGN4Nmsa0vJrv+1ERmPnImXHsUXA2AiPib2jSCms07FiInEGmDAMvRsUmU4pId6Wpf1YC6uctNo4JkioUndUz6HmwuhYWkCtjDI+FoMiG/zY2OLjEvtxNFZyRjaMBHCUXsJgBjygdHNakC9TT3dLguQ4fuZuOdFbqMhvgnlt0CWV28lu9IAKrdfkbml3Rb7YJPif0xu+uMh3F/7fNEN9mMeRjcfasUgTFnPrBY/59h4quQSdMKaYE6g4S6QYDsd6AuWScMTE6MRQPFJQMy0pV3j9gN7+1LliRlZ7h1WVNkV1uWjVmxW79/ZBhebTvE6vv7Dvb2OePgS8d7QABesdNyoSwvLkIR3tL5JWR8Nr7kOEelbhpnocQ4Z18Lx1ugVVjvAc8xkG7+n170OTNyXmwU//oUBKxyn6n7eJvTI9L5p3YLOFZEgPlcfq2WXnf8/T6gv34qMF7XfoeK1Vd9/1Qp8nK5LEUXGxc3gc7WZMfcrhWka0MmTMc2SxsIz47+qUM98KeNlVKsMsmLETzEeEs5GJMCJ/WZoFNuN/xSr+9+Yi77BgmPH9e8FK3zA7V/SuWLTcIeS0Tq+uLDe6Boc/lqPMwYR4ZvAerX3cvbCi2QvKCsHBBM7Stc0OUzcBzIJfi3PI6rPLtY3fTtIsLYNjhHa3Zr1cqFxwhKczqukannSIeH87FP28rbfmQwDJoE5d4fcEKG0a/05UWY5tgyCSpTkeN+DO0PeTdVBMbUHOXjUboopYTO07GtrK7D53wMs77n9sEgWtOed7sNcr2XCSet/5QRuTamwUE55FwkfScBOxYUazflMAwTNA5Mwow7lWxiQwKHLFngXqOCYJFgBEIiAhYcO7NCtkeXR+DDFyieiMVyD11nspUpnEAo8RJTivtPRGbghwPhGRiQ04pxhzkWEA/BrgjjCD1meet9vTd0a4A/LV3MNmIPcMmwvEJb54R5zrhtKWvSouKCCJxfj2hbb4uIQlctuap97frnhdXHQTMAqfTlsyFD75hZM53qVT/I3GS7Zp6xYefyvL++91faf3jHdXs7jKsF/nUP6g2fwgK2oMHu0BcFcZ5b8IVXBY5M1kG3g5K9PbwQ5Ay1hrwXLFnXCSe5YMEuh9I+kGXrCt8dt9kQVdnmWQn92bwZkVJk6YwQQZGBvzWGyd9RGFYcpyzuPYOO6lQ9x+8h7AZH9Wer90JpNxLJWVxkvOmIis02ZN6NzASQvCgnY60W3w6cRLxXaNk8FP8xEHb/Kf9wqa13oEO8VPEf198PPm7G5g8P3h6o3MEXxRYn8ou5Hpijy4Z/TdGYlbm5mvjo0fhVd7+TEwZ5AZGSnmE4MmkYOItOLgRxnBLMaAkTNGayakGOZHK2R5xWxsEu0SK2OLXolo6wMp4N76yBNpY9pCrOOI+W1l6fZIy8U20uAj460hkjkoa+WxG0aGVgNeOSmJXAoW6Z4FboAiCYsjyx0tIBiLOMNEx2rVduJ+T6/4Lk/VFrXprj8FRdXuCp+nlMu+o4XIw5433kpmbeF2h4vkjhn6QygXk9h9bwMNqt7vwktjIiWAgZARc5GI6Xlw6fvj4O87CIO/y8Hf3k6/+gCh6FBonBTGRozCgzj+8OWQkmjmazhPT4HS+BJETjgy7oiyCseY0YlKokGZdn4Ldo1ck3AfC/RMC2Yi+i+Qb4iBgnjvmCllxzqJjOYmieIfTOq+OY36QaS+mUj9CUjL3llf8Avpdhg8ak9089N9I9SmxHQQFC6oZTWGLPuWs7s7Xsu4NyfZ9dnenZTrsS1xxLysRqu8jSwQZ9Lxhnixk+sWLc/e21WLlu7M6s0uWbQrnh1cW1iyz3Cl1cMmyGWadPFO+uw9vwwQwWEONstzzB46nQyadLcJY7D77muQ0eJnR/+silnZaRFzJcYgjfbSOWQCEtktWtP6X/1dgf7jqnbJzJ22mjnrHFdOxUyhW9JyFLpJmvmqX8/FGnWMLIpVLDj3hl5Uy8R3pBWp1gtGaUtzZ4WH/ruM220/L7/FW8yaugSHbyHHJbd5yW8h9+jnv1fd6O06+epTmv8DyBSvYsw2AAA=&quot;"/>
    <we:property name="datasetId" value="&quot;ec948c49-df75-4315-9e58-2cfcc27dafcf&quot;"/>
    <we:property name="embedUrl" value="&quot;/reportEmbed?reportId=5344d9fc-36c2-4f20-b113-1668a709ba6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bbW/bOBL+K4KAoruA98AXiaT6rU3bu8M2bS/pbnFY5MOQHMdqZEmQ5KS5ov/9RpKbNI5tuU4cd3ebD4FFUsPhcGYePiT1KfRpXWZw+RqmGD4JnxXF2RSqs0CGozC/WSa0RHAqUdIkYx6ZhDFDrYqySYu8Dp98ChuoTrH5Pa1nkLUCqfCPk1EIWfYWTtunMWQ1jsISq7rIIUv/h31jqmqqGX4ehfixzIoKWpHHDTTYij2n5vRMqvB/tHqBa9JzPEbX9KVHWBZVM3/2DpQB0KC0ZVYyo72gd+q+tlNzuH3baafYQZE3kOakQFuGUexA83FiRKKZZlLGqi0fp1kzb2IvX3wsKxo3WeOybM331J9D7tCH3eAqrPuxfAoPimw27X69uFF+XMwqh0c47qryJm0uScybslV6ltNT8LKo0EHdBE/9h1ndTDFvws9kvLdVQabtmq9qMikuDiokw/rwCft8QiV1mp9m83m4Hvi7Xvk6Sx1W7SzbD2SvbohTpFluf5wiGaZ9iQZb9l2nWF8b5Oav37/MohiFL6ti2r02d7sx9bDxSEdhrxypPwrfT7DCThRNlU+bK9tOS6jSevHp1zRvBz4KX+G42XgS+odOzw3NfJSeTjr5r9KmtxEZALJZK4Q9pyb0d9L9G4UeGlhiw3xGhk4dRUHVScLOr9ZIHIXTwuNA08fH3XQ/vlLhSzjRoD58FSNd+3pu2Af305NuOFomlsdaaMUkWm9AMNb2tdZjoRvDs1nTkJZf+20nMho7Fyk7ji0CxkZ4TOwdRUphnY4VE4kzwIRh6N2gyHRKCfG2LO3HWljlpNXGMUFClbqjeg41F0bH0gJqZZTxsRgU2eDHxhYfl9iPo7GSM7JhJICj9BIGM+ABpZvTgnyZerpbEiTH8TN3y4neQkV+E8xrgy6p3E52owdUaL0md0u7K/LFJsH/nN7wxUW+u/D/phnqwzyObDzWjkWasJhbL3jMt/dQySVoWpoo5gQqzhIphsOxnkC5JBwxMToxFI8U1IxWP4n1+gG9/alzxYys9g6rKm2K6nLRqjcrdu/tgwrNp3mdXn9h39/GPH0IeO9oAQrWO25UJITlyUM62l8krY6G19yHCPWswk31OIYM6+B563QLqhzhOeYzDN7T69+HJm9KzIOf/kOBlI5T9D9vE3tlel4078BmC8mQHiqP1bPLzv+ep9UX7sVHC9rv0PFaq+6+64U+T1YkiaPiYufwONrNmPqUw7WMaGXImOfIYmEZ8d/VKWe+FfCyq1SGWTBjJ5iPCGcjE2FE/rI0C2zG/4pV/O/NRd5hwTDj+/eClb5hdq7oXbFouUPIaZ1eXVludA0OfyxHmYMJ8czgPVr7uHthRbMXlBWCgwmcpWubHaZuApgFvxbnkNVnl2sbv52kWVoGxwjtbs16uVC54AhPZ1TTNTzpEPH+dij6eVtvzYcAkkGdusLvCVDaNP6dqLIc2wZBJEtzPG7AnaHvJ+ugmNqCnL1qNkQVsZjadzS0ldl97oCXd9z/2CQKWnPO92CvV7LhJPW+84M2JtXYKCY8i4SPpOEmYsOMZv2mAIJngMiZUYZzrYxJYFDkij0L1HFMEiwAiERAQsKGd2lWyPLo/Bhi5BLRGa9A6q33UqQyiQUeI0pwXmnpjdwQ4HwiIhMbcE4x5iLDAPg1wB1hBq3PPG+3p++McAfkq7mHzUDuGTYXiEt88Y441w2lLXtVXFBAEovx7Qtt8XEJS+S2NU+9v13xurjoJmAUPp22ZCh88gsnc7xLp/gbjZds09YtPP5Wlvff6/pO7xnvrmZxlWG/zqH8QbP5QVbUGDzaA+CuMsp/EargsMibyTbwclamt4MdgJax1oLlijvhJPcsGSTQ+0bSDbxgW+O3+yILujzLID+7N4MzK0ycMIMJMjA25rHYOusjCsOU5ZzHsXHcS4e4/eQ9gMn+rPR+6Uwm41gqK42XnDERWafNmtC5gZMWhAXtdKLb4NOJl4rtGieDn+YjDt7kP+8VNK/1CHaKnyL6++DnzdndwOD7w9UbmSP4osT+UHYj0xV5cM/ouzMStzYzXx0bPwqv9vJjYM4gMzJSzCcGTSIHEWnFwY8yglmMASNnjNZMSDHMj1bI8orZ2CTaJVbGFr0S0dYHUsC99ZEn0sa0hVjHEfPbytLtkZaLbaTBR8ZbQyRzUNbKYzds7wMRY3NSErkULNI9C9wARRIWR5Y7WkAwFnGGiY7Vqu3E/Z5e8V2eqi1q011/Coqq3RU+TymXfUcLkYc9b7yVzNrC7Q4XyR0z9IdQLiax+94GGlS934WXxkRKAAMhI+YiEdPz4NL3x8HfdxAGf5eDv72dfvUBQtGh0DgpjI0YhQdx/OHLISXRzNdwnp4CpfEliJxwZNwRZRWOMaMTlUSDMu38FuwauSbhPhbomRbMRPRfIN8QAwXx3jFTyo51EhnNTRLFP5jUfXMa9YNIfTOR+hOQlr2zvuAX0u0weNSe6Oan+0aoTYnpIChcUMtqDFn2LWd3d7yWcW9OsuuzvTsp12Nb4oh5WY1WeRtZIM6k4w3xYifXLVqevberFi3dmdWbXbJoVzw7uLawZJ/hSquHTZDLNOninfTZe34ZIILDHGyW55g9dDoZNOluE8Zg993XIKPFz47+WRWzstMi5kqMQRrtpXPIBCSyW7Sm9b/6uwL9x1Xtkpk7bTVz1jmunIqZQrek5Sh0kzTzVb+eizXqGFkUq1hw7g29qJaJ70grUq0XjNKW5s4KD/13Gbfbfl5+i7eYNXUJDt9Cjktu85LfQu7Rz3+vutHbdfLVpzT/B1Tz17jMNgAA&quot;"/>
    <we:property name="isFiltersActionButtonVisible" value="true"/>
    <we:property name="lastRefreshTime" value="&quot;3/6/22, 7:05 PM&quot;"/>
    <we:property name="pageDisplayName" value="&quot;Overview&quot;"/>
    <we:property name="reportEmbeddedTime" value="&quot;2022-03-04T16:31:18.598Z&quot;"/>
    <we:property name="reportName" value="&quot;Dataverse to Azure Synapse Link - Example Sales Report&quot;"/>
    <we:property name="reportState" value="&quot;CONNECTED&quot;"/>
    <we:property name="reportUrl" value="&quot;/links/VqLNZ_2dvY?ctid=72f988bf-86f1-41af-91ab-2d7cd011db47&amp;pbi_source=linkShare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  <we:property name="isFooterCollapsed" value="true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2742</Words>
  <Application>Microsoft Office PowerPoint</Application>
  <PresentationFormat>Widescreen</PresentationFormat>
  <Paragraphs>417</Paragraphs>
  <Slides>50</Slides>
  <Notes>11</Notes>
  <HiddenSlides>3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Dynamics 365/Power Apps  + Power BI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via the Power BI  Dataverse Connector  (Direct Query or Import)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Replacing Data Export Service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Create a ‘StringMap’ view to access the “Choice” field Labels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https://github.com/mscottsewell/PowerBI-Dataverse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2022-03-08T12:40:34Z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as Microsoft Confidential</vt:lpwstr>
  </property>
</Properties>
</file>